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28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24.xml" ContentType="application/vnd.openxmlformats-officedocument.presentationml.slide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slides/slide27.xml" ContentType="application/vnd.openxmlformats-officedocument.presentationml.slide+xml"/>
  <Override PartName="/ppt/slides/slide18.xml" ContentType="application/vnd.openxmlformats-officedocument.presentationml.slide+xml"/>
  <Override PartName="/ppt/slides/slide22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26.xml" ContentType="application/vnd.openxmlformats-officedocument.presentationml.slide+xml"/>
  <Override PartName="/ppt/slides/slide19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30"/>
  </p:notesMasterIdLst>
  <p:handoutMasterIdLst>
    <p:handoutMasterId r:id="rId31"/>
  </p:handoutMasterIdLst>
  <p:sldIdLst>
    <p:sldId id="256" r:id="rId2"/>
    <p:sldId id="279" r:id="rId3"/>
    <p:sldId id="258" r:id="rId4"/>
    <p:sldId id="257" r:id="rId5"/>
    <p:sldId id="259" r:id="rId6"/>
    <p:sldId id="266" r:id="rId7"/>
    <p:sldId id="278" r:id="rId8"/>
    <p:sldId id="285" r:id="rId9"/>
    <p:sldId id="260" r:id="rId10"/>
    <p:sldId id="261" r:id="rId11"/>
    <p:sldId id="281" r:id="rId12"/>
    <p:sldId id="282" r:id="rId13"/>
    <p:sldId id="262" r:id="rId14"/>
    <p:sldId id="263" r:id="rId15"/>
    <p:sldId id="265" r:id="rId16"/>
    <p:sldId id="268" r:id="rId17"/>
    <p:sldId id="267" r:id="rId18"/>
    <p:sldId id="269" r:id="rId19"/>
    <p:sldId id="270" r:id="rId20"/>
    <p:sldId id="272" r:id="rId21"/>
    <p:sldId id="273" r:id="rId22"/>
    <p:sldId id="274" r:id="rId23"/>
    <p:sldId id="275" r:id="rId24"/>
    <p:sldId id="280" r:id="rId25"/>
    <p:sldId id="276" r:id="rId26"/>
    <p:sldId id="283" r:id="rId27"/>
    <p:sldId id="284" r:id="rId28"/>
    <p:sldId id="287" r:id="rId29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50126CB-A39D-4170-A0A5-A6A72EB9FB9F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2864342-60CE-4116-8609-5975B45822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9175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1A88D7B-2371-49FC-8DA5-A1E37E36347B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4CE8107-4724-4520-8A5D-CF0B2F6F2C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1897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E8107-4724-4520-8A5D-CF0B2F6F2C4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914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E8107-4724-4520-8A5D-CF0B2F6F2C4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15195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E8107-4724-4520-8A5D-CF0B2F6F2C4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44786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E8107-4724-4520-8A5D-CF0B2F6F2C4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58299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E8107-4724-4520-8A5D-CF0B2F6F2C4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64139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E8107-4724-4520-8A5D-CF0B2F6F2C4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8395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E8107-4724-4520-8A5D-CF0B2F6F2C4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37337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E8107-4724-4520-8A5D-CF0B2F6F2C4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93462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E8107-4724-4520-8A5D-CF0B2F6F2C4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89228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E8107-4724-4520-8A5D-CF0B2F6F2C4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24777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E8107-4724-4520-8A5D-CF0B2F6F2C4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2376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E8107-4724-4520-8A5D-CF0B2F6F2C4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15149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E8107-4724-4520-8A5D-CF0B2F6F2C4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79927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E8107-4724-4520-8A5D-CF0B2F6F2C4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92416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E8107-4724-4520-8A5D-CF0B2F6F2C4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46155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E8107-4724-4520-8A5D-CF0B2F6F2C4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82425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E8107-4724-4520-8A5D-CF0B2F6F2C4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89220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E8107-4724-4520-8A5D-CF0B2F6F2C4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48380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E8107-4724-4520-8A5D-CF0B2F6F2C4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78661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E8107-4724-4520-8A5D-CF0B2F6F2C4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30961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E8107-4724-4520-8A5D-CF0B2F6F2C4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2271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E8107-4724-4520-8A5D-CF0B2F6F2C4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7651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E8107-4724-4520-8A5D-CF0B2F6F2C4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8794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E8107-4724-4520-8A5D-CF0B2F6F2C4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0061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E8107-4724-4520-8A5D-CF0B2F6F2C4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1041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E8107-4724-4520-8A5D-CF0B2F6F2C4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0634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E8107-4724-4520-8A5D-CF0B2F6F2C4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1930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E8107-4724-4520-8A5D-CF0B2F6F2C4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6792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D2CFF-297A-4B4A-956E-8DADF14269DF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EF2F9-73D8-4980-88CB-97B21AE3C1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6382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D2CFF-297A-4B4A-956E-8DADF14269DF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EF2F9-73D8-4980-88CB-97B21AE3C1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9739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D2CFF-297A-4B4A-956E-8DADF14269DF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EF2F9-73D8-4980-88CB-97B21AE3C1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091477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D2CFF-297A-4B4A-956E-8DADF14269DF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EF2F9-73D8-4980-88CB-97B21AE3C1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5534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D2CFF-297A-4B4A-956E-8DADF14269DF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EF2F9-73D8-4980-88CB-97B21AE3C1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230423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D2CFF-297A-4B4A-956E-8DADF14269DF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EF2F9-73D8-4980-88CB-97B21AE3C1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5230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D2CFF-297A-4B4A-956E-8DADF14269DF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EF2F9-73D8-4980-88CB-97B21AE3C1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1507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D2CFF-297A-4B4A-956E-8DADF14269DF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EF2F9-73D8-4980-88CB-97B21AE3C1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5574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D2CFF-297A-4B4A-956E-8DADF14269DF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EF2F9-73D8-4980-88CB-97B21AE3C1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3241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D2CFF-297A-4B4A-956E-8DADF14269DF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EF2F9-73D8-4980-88CB-97B21AE3C1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9507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D2CFF-297A-4B4A-956E-8DADF14269DF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EF2F9-73D8-4980-88CB-97B21AE3C1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6553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D2CFF-297A-4B4A-956E-8DADF14269DF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EF2F9-73D8-4980-88CB-97B21AE3C1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9361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D2CFF-297A-4B4A-956E-8DADF14269DF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EF2F9-73D8-4980-88CB-97B21AE3C1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5111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D2CFF-297A-4B4A-956E-8DADF14269DF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EF2F9-73D8-4980-88CB-97B21AE3C1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2336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D2CFF-297A-4B4A-956E-8DADF14269DF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EF2F9-73D8-4980-88CB-97B21AE3C1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6379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EF2F9-73D8-4980-88CB-97B21AE3C1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D2CFF-297A-4B4A-956E-8DADF14269DF}" type="datetimeFigureOut">
              <a:rPr lang="en-US" smtClean="0"/>
              <a:pPr/>
              <a:t>2/2/2018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7744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D2CFF-297A-4B4A-956E-8DADF14269DF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66EF2F9-73D8-4980-88CB-97B21AE3C1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4394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Matt.looney@ky.gov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1284042" y="1501188"/>
            <a:ext cx="7766936" cy="1646302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 Specification update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20909" cy="2060718"/>
          </a:xfrm>
        </p:spPr>
        <p:txBody>
          <a:bodyPr>
            <a:normAutofit/>
          </a:bodyPr>
          <a:lstStyle/>
          <a:p>
            <a:r>
              <a:rPr lang="en-US" dirty="0" smtClean="0"/>
              <a:t>Matt Looney</a:t>
            </a:r>
          </a:p>
          <a:p>
            <a:r>
              <a:rPr lang="en-US" dirty="0" smtClean="0"/>
              <a:t>KYTC, Division of Construction</a:t>
            </a:r>
          </a:p>
          <a:p>
            <a:r>
              <a:rPr lang="en-US" dirty="0" smtClean="0"/>
              <a:t>February 6, 2018</a:t>
            </a:r>
          </a:p>
          <a:p>
            <a:endParaRPr lang="en-US" dirty="0"/>
          </a:p>
          <a:p>
            <a:r>
              <a:rPr lang="en-US" dirty="0" smtClean="0"/>
              <a:t>Matt.looney@ky.gov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2763" y="5308117"/>
            <a:ext cx="1386752" cy="146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959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Claims 105.13 (major revision)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36915"/>
            <a:ext cx="8596668" cy="4604448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New forms</a:t>
            </a:r>
          </a:p>
          <a:p>
            <a:pPr lvl="1"/>
            <a:r>
              <a:rPr lang="en-US" sz="2800" u="sng" dirty="0" smtClean="0"/>
              <a:t>TC 63-77</a:t>
            </a:r>
            <a:r>
              <a:rPr lang="en-US" sz="2800" dirty="0" smtClean="0"/>
              <a:t>, </a:t>
            </a:r>
            <a:r>
              <a:rPr lang="en-US" sz="2800" u="sng" dirty="0" smtClean="0"/>
              <a:t>TC 63-78 </a:t>
            </a:r>
            <a:r>
              <a:rPr lang="en-US" sz="2800" dirty="0" smtClean="0"/>
              <a:t>Notice and Acknowledgement of Potential Claim</a:t>
            </a:r>
          </a:p>
          <a:p>
            <a:r>
              <a:rPr lang="en-US" sz="2800" dirty="0" smtClean="0"/>
              <a:t>Contractor required to submit weekly documentation of all items involved with work relating to potential claim.</a:t>
            </a:r>
          </a:p>
          <a:p>
            <a:r>
              <a:rPr lang="en-US" sz="2800" dirty="0" smtClean="0"/>
              <a:t>New subsections for Claims for Extra work vs. Claims for Delays</a:t>
            </a:r>
          </a:p>
          <a:p>
            <a:endParaRPr lang="en-US" sz="2800" dirty="0" smtClean="0"/>
          </a:p>
          <a:p>
            <a:r>
              <a:rPr lang="en-US" sz="2800" dirty="0" smtClean="0"/>
              <a:t>HOLD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2763" y="5308117"/>
            <a:ext cx="1386752" cy="146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407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Claims 105.13 (cont.)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36915"/>
            <a:ext cx="8596668" cy="460444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Extra work claims</a:t>
            </a:r>
          </a:p>
          <a:p>
            <a:pPr lvl="1"/>
            <a:r>
              <a:rPr lang="en-US" sz="2600" dirty="0" smtClean="0"/>
              <a:t>Breakdown of Recoverable vs. Non-recoverable costs</a:t>
            </a:r>
          </a:p>
          <a:p>
            <a:r>
              <a:rPr lang="en-US" sz="2800" dirty="0" smtClean="0"/>
              <a:t>Delay Claims	</a:t>
            </a:r>
          </a:p>
          <a:p>
            <a:pPr lvl="1"/>
            <a:r>
              <a:rPr lang="en-US" sz="2600" dirty="0" smtClean="0"/>
              <a:t>Details Excusable/Non-Excusable/Concurrent</a:t>
            </a:r>
          </a:p>
          <a:p>
            <a:pPr lvl="1"/>
            <a:r>
              <a:rPr lang="en-US" sz="2600" dirty="0" smtClean="0"/>
              <a:t>Details Compensable vs. Non-Compensable delays</a:t>
            </a:r>
          </a:p>
          <a:p>
            <a:pPr lvl="1"/>
            <a:r>
              <a:rPr lang="en-US" sz="2600" dirty="0" smtClean="0"/>
              <a:t>Details recoverable expenses</a:t>
            </a:r>
          </a:p>
          <a:p>
            <a:pPr marL="0" indent="0">
              <a:buNone/>
            </a:pPr>
            <a:endParaRPr lang="en-US" sz="28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2763" y="5308117"/>
            <a:ext cx="1386752" cy="146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684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Claims 105.13 (cont.)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56996"/>
            <a:ext cx="8596668" cy="45906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Contractor must establish entitlement in the final claim submittal</a:t>
            </a:r>
          </a:p>
          <a:p>
            <a:pPr lvl="1"/>
            <a:r>
              <a:rPr lang="en-US" sz="2800" dirty="0" smtClean="0"/>
              <a:t>Must submit a narrative of the details of the claim</a:t>
            </a:r>
          </a:p>
          <a:p>
            <a:pPr lvl="1"/>
            <a:r>
              <a:rPr lang="en-US" sz="2800" dirty="0" smtClean="0"/>
              <a:t>Must submit Impact and Cost statement</a:t>
            </a:r>
            <a:endParaRPr lang="en-US" sz="2800" dirty="0"/>
          </a:p>
          <a:p>
            <a:pPr lvl="1"/>
            <a:r>
              <a:rPr lang="en-US" sz="2800" dirty="0" smtClean="0"/>
              <a:t>Must submit signed and notarized Certification of claim</a:t>
            </a:r>
          </a:p>
          <a:p>
            <a:pPr marL="914400" lvl="2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2763" y="5308117"/>
            <a:ext cx="1386752" cy="14664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4369" y="5233630"/>
            <a:ext cx="2641675" cy="154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of Explosives 107.11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763" y="1678872"/>
            <a:ext cx="8596668" cy="388077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Expands greatly on existing language in Specification</a:t>
            </a:r>
          </a:p>
          <a:p>
            <a:r>
              <a:rPr lang="en-US" sz="2800" dirty="0" smtClean="0"/>
              <a:t>Adds language from special notes into the specification.</a:t>
            </a:r>
          </a:p>
          <a:p>
            <a:pPr lvl="1"/>
            <a:r>
              <a:rPr lang="en-US" sz="2600" dirty="0" smtClean="0"/>
              <a:t>No new requirements over note which was being added to all projects that required blasting.</a:t>
            </a:r>
          </a:p>
          <a:p>
            <a:pPr lvl="1"/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2763" y="5308117"/>
            <a:ext cx="1386752" cy="14664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90584" y="4856584"/>
            <a:ext cx="2001416" cy="200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451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Fuel Adjustment 109.07.02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60811"/>
            <a:ext cx="8596668" cy="458055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Remove ‘Structural Category Concrete, Class A, AA, AAA, &amp; A Modified’ as adjustable items</a:t>
            </a:r>
          </a:p>
          <a:p>
            <a:r>
              <a:rPr lang="en-US" sz="2800" dirty="0" smtClean="0"/>
              <a:t>Add two words to 109.07.03</a:t>
            </a:r>
            <a:endParaRPr lang="en-US" sz="2600" dirty="0" smtClean="0"/>
          </a:p>
          <a:p>
            <a:pPr lvl="1"/>
            <a:r>
              <a:rPr lang="en-US" sz="2600" dirty="0" smtClean="0"/>
              <a:t>“Original Contract”</a:t>
            </a:r>
          </a:p>
          <a:p>
            <a:pPr lvl="1"/>
            <a:r>
              <a:rPr lang="en-US" sz="2600" dirty="0" smtClean="0"/>
              <a:t>Moving forward, it will be clarified that supplemental items will not be eligible for adjustment.  Pricing from contractor should reflect current indexes.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2763" y="5308117"/>
            <a:ext cx="1386752" cy="146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267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Demobilization Schedule 110.04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763" y="1561171"/>
            <a:ext cx="8596668" cy="4480191"/>
          </a:xfrm>
        </p:spPr>
        <p:txBody>
          <a:bodyPr>
            <a:noAutofit/>
          </a:bodyPr>
          <a:lstStyle/>
          <a:p>
            <a:r>
              <a:rPr lang="en-US" sz="2800" dirty="0" smtClean="0"/>
              <a:t>Pay </a:t>
            </a:r>
          </a:p>
          <a:p>
            <a:pPr lvl="1"/>
            <a:r>
              <a:rPr lang="en-US" sz="2800" dirty="0" smtClean="0"/>
              <a:t>25% upon Project Completion (Work Complete notice sent)</a:t>
            </a:r>
          </a:p>
          <a:p>
            <a:pPr lvl="1"/>
            <a:r>
              <a:rPr lang="en-US" sz="2800" dirty="0" smtClean="0"/>
              <a:t>50% upon Formal Acceptance</a:t>
            </a:r>
          </a:p>
          <a:p>
            <a:pPr lvl="1"/>
            <a:r>
              <a:rPr lang="en-US" sz="2800" dirty="0" smtClean="0"/>
              <a:t>Remaining 25% to be paid with final estimate</a:t>
            </a:r>
          </a:p>
          <a:p>
            <a:pPr lvl="2"/>
            <a:r>
              <a:rPr lang="en-US" sz="2800" i="1" dirty="0" smtClean="0"/>
              <a:t>Unchanged – 180 days from formal acceptance, all but $1000 can be paid on request of the contractor</a:t>
            </a:r>
            <a:endParaRPr lang="en-US" sz="28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470" y="5308117"/>
            <a:ext cx="1386752" cy="146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087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358764" cy="13208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Flashback to a simpler time…..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470" y="5308117"/>
            <a:ext cx="1386752" cy="146649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53" y="1270000"/>
            <a:ext cx="7145481" cy="2982085"/>
          </a:xfrm>
        </p:spPr>
      </p:pic>
      <p:sp>
        <p:nvSpPr>
          <p:cNvPr id="7" name="TextBox 6"/>
          <p:cNvSpPr txBox="1"/>
          <p:nvPr/>
        </p:nvSpPr>
        <p:spPr>
          <a:xfrm>
            <a:off x="7805854" y="5404401"/>
            <a:ext cx="30442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 smtClean="0">
                <a:latin typeface="Bella Donna" panose="03000502030604030003" pitchFamily="66" charset="0"/>
              </a:rPr>
              <a:t>1994</a:t>
            </a:r>
            <a:endParaRPr lang="en-US" sz="6600" b="1" i="1" dirty="0">
              <a:latin typeface="Bella Donna" panose="03000502030604030003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322" y="4352072"/>
            <a:ext cx="4065037" cy="2314582"/>
          </a:xfrm>
          <a:prstGeom prst="rect">
            <a:avLst/>
          </a:prstGeom>
        </p:spPr>
      </p:pic>
      <p:pic>
        <p:nvPicPr>
          <p:cNvPr id="8" name="Picture 7" descr="matt senior picture00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73440" y="2095936"/>
            <a:ext cx="2194560" cy="313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983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358764" cy="13208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Asphalt Material for Tack as Pay 406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846" y="1460810"/>
            <a:ext cx="8596668" cy="4480191"/>
          </a:xfrm>
        </p:spPr>
        <p:txBody>
          <a:bodyPr>
            <a:noAutofit/>
          </a:bodyPr>
          <a:lstStyle/>
          <a:p>
            <a:r>
              <a:rPr lang="en-US" sz="2800" dirty="0" smtClean="0"/>
              <a:t>Effective with Supplemental Specifications to the February 2018 letting.</a:t>
            </a:r>
          </a:p>
          <a:p>
            <a:r>
              <a:rPr lang="en-US" sz="2800" dirty="0" smtClean="0"/>
              <a:t>Weights should be taken by the contractor before and after placement of Tack.  Tickets given to inspection staff on the project.</a:t>
            </a:r>
          </a:p>
          <a:p>
            <a:r>
              <a:rPr lang="en-US" sz="2800" dirty="0" smtClean="0"/>
              <a:t>Paid in Tons</a:t>
            </a:r>
          </a:p>
          <a:p>
            <a:r>
              <a:rPr lang="en-US" sz="2800" dirty="0" smtClean="0"/>
              <a:t>Keep up with application rate during production by gauges on the distributor.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470" y="5308117"/>
            <a:ext cx="1386752" cy="146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500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358764" cy="13208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Microsurfacing 413 (new section)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846" y="1930400"/>
            <a:ext cx="8596668" cy="4010601"/>
          </a:xfrm>
        </p:spPr>
        <p:txBody>
          <a:bodyPr>
            <a:noAutofit/>
          </a:bodyPr>
          <a:lstStyle/>
          <a:p>
            <a:r>
              <a:rPr lang="en-US" sz="2800" dirty="0" smtClean="0"/>
              <a:t>Familiar requirement that had been in place previously as special note added to the contract.</a:t>
            </a:r>
          </a:p>
          <a:p>
            <a:r>
              <a:rPr lang="en-US" sz="2800" dirty="0" smtClean="0"/>
              <a:t>Section addition places requirements in as Standard Specifications.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470" y="5308117"/>
            <a:ext cx="1386752" cy="14664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5976" y="3904504"/>
            <a:ext cx="7448938" cy="287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469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358764" cy="13208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Dowel Bar and Tie Bar Placement 	</a:t>
            </a:r>
            <a:r>
              <a:rPr lang="en-US" sz="4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(new subject for Section 502)</a:t>
            </a:r>
            <a:endParaRPr lang="en-US" sz="4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8870" y="1930400"/>
            <a:ext cx="8596668" cy="4010601"/>
          </a:xfrm>
        </p:spPr>
        <p:txBody>
          <a:bodyPr>
            <a:noAutofit/>
          </a:bodyPr>
          <a:lstStyle/>
          <a:p>
            <a:r>
              <a:rPr lang="en-US" sz="2800" dirty="0" smtClean="0"/>
              <a:t>Familiar requirement that had been in place previously as proposal/plan note added to the contract.</a:t>
            </a:r>
          </a:p>
          <a:p>
            <a:r>
              <a:rPr lang="en-US" sz="2800" dirty="0" smtClean="0"/>
              <a:t>Section addition places requirements in as Standard Specifications.</a:t>
            </a:r>
          </a:p>
          <a:p>
            <a:r>
              <a:rPr lang="en-US" sz="2800" i="1" dirty="0" smtClean="0"/>
              <a:t>Not specifying the 24/48/72 hour mixes, but these will likely still be used at the discretion of the contractor to accommodate traffic control.</a:t>
            </a:r>
            <a:endParaRPr lang="en-US" sz="28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470" y="5308117"/>
            <a:ext cx="1386752" cy="146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939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358764" cy="13208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Division Committee Chairs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9222" y="1930400"/>
            <a:ext cx="8596668" cy="4537307"/>
          </a:xfrm>
        </p:spPr>
        <p:txBody>
          <a:bodyPr>
            <a:noAutofit/>
          </a:bodyPr>
          <a:lstStyle/>
          <a:p>
            <a:r>
              <a:rPr lang="en-US" sz="2800" dirty="0" smtClean="0"/>
              <a:t>100 Mark Walls</a:t>
            </a:r>
          </a:p>
          <a:p>
            <a:r>
              <a:rPr lang="en-US" sz="2800" dirty="0" smtClean="0"/>
              <a:t>200 Danny Jasper</a:t>
            </a:r>
          </a:p>
          <a:p>
            <a:r>
              <a:rPr lang="en-US" sz="2800" dirty="0" smtClean="0"/>
              <a:t>300 Austin Shields</a:t>
            </a:r>
          </a:p>
          <a:p>
            <a:r>
              <a:rPr lang="en-US" sz="2800" dirty="0" smtClean="0"/>
              <a:t>400 Vibert Forsythe</a:t>
            </a:r>
          </a:p>
          <a:p>
            <a:r>
              <a:rPr lang="en-US" sz="2800" dirty="0" smtClean="0"/>
              <a:t>500 Erika Drury and Rob Franxman</a:t>
            </a:r>
          </a:p>
          <a:p>
            <a:r>
              <a:rPr lang="en-US" sz="2800" dirty="0" smtClean="0"/>
              <a:t>600 Ryan Gossom</a:t>
            </a:r>
          </a:p>
          <a:p>
            <a:r>
              <a:rPr lang="en-US" sz="2800" dirty="0" smtClean="0"/>
              <a:t>700 Katy Stewart</a:t>
            </a:r>
          </a:p>
          <a:p>
            <a:r>
              <a:rPr lang="en-US" sz="2800" dirty="0" smtClean="0"/>
              <a:t>800 Michael Black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470" y="5308117"/>
            <a:ext cx="1386752" cy="146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562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358764" cy="13208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Changes to concrete table in </a:t>
            </a:r>
            <a:b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601.03.03</a:t>
            </a:r>
            <a:endParaRPr lang="en-US" sz="4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8870" y="2364059"/>
            <a:ext cx="8596668" cy="3576942"/>
          </a:xfrm>
        </p:spPr>
        <p:txBody>
          <a:bodyPr>
            <a:noAutofit/>
          </a:bodyPr>
          <a:lstStyle/>
          <a:p>
            <a:r>
              <a:rPr lang="en-US" sz="2800" dirty="0" smtClean="0"/>
              <a:t>Maximum allowable slump increases from 4” to 5” for Class A and Class AA concrete.</a:t>
            </a:r>
          </a:p>
          <a:p>
            <a:r>
              <a:rPr lang="en-US" sz="2800" dirty="0" smtClean="0"/>
              <a:t>Note 13 was added to the table	</a:t>
            </a:r>
          </a:p>
          <a:p>
            <a:pPr lvl="1"/>
            <a:r>
              <a:rPr lang="en-US" sz="2600" dirty="0" smtClean="0"/>
              <a:t>Requirements for consistent slump</a:t>
            </a:r>
          </a:p>
          <a:p>
            <a:pPr lvl="2"/>
            <a:r>
              <a:rPr lang="en-US" sz="2400" i="1" dirty="0" smtClean="0"/>
              <a:t>slump NOT to vary more than 2” from previous load</a:t>
            </a:r>
          </a:p>
          <a:p>
            <a:pPr lvl="1"/>
            <a:r>
              <a:rPr lang="en-US" sz="2600" dirty="0" smtClean="0"/>
              <a:t>Minimum Water/Cement ration to be set at 0.28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470" y="5308117"/>
            <a:ext cx="1386752" cy="146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358764" cy="13208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Bearing Piles 604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8870" y="1930400"/>
            <a:ext cx="8596668" cy="4010601"/>
          </a:xfrm>
        </p:spPr>
        <p:txBody>
          <a:bodyPr>
            <a:noAutofit/>
          </a:bodyPr>
          <a:lstStyle/>
          <a:p>
            <a:r>
              <a:rPr lang="en-US" sz="2800" dirty="0" smtClean="0"/>
              <a:t>Finally removed old power formulas and other equipment requirement that had been obsolete for some time.</a:t>
            </a:r>
          </a:p>
          <a:p>
            <a:r>
              <a:rPr lang="en-US" sz="2800" dirty="0" smtClean="0"/>
              <a:t>Removed any reference to concrete piles</a:t>
            </a:r>
          </a:p>
          <a:p>
            <a:r>
              <a:rPr lang="en-US" sz="2800" dirty="0" smtClean="0"/>
              <a:t>More closely resembles the notes that have been used in structure plans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470" y="5308117"/>
            <a:ext cx="1386752" cy="14664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36098" y="5651819"/>
            <a:ext cx="1996068" cy="112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482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358764" cy="13208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Maintenance Cleaning and Painting of Steel Bridges 614</a:t>
            </a:r>
            <a:endParaRPr lang="en-US" sz="4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8870" y="2486722"/>
            <a:ext cx="8596668" cy="3454279"/>
          </a:xfrm>
        </p:spPr>
        <p:txBody>
          <a:bodyPr>
            <a:noAutofit/>
          </a:bodyPr>
          <a:lstStyle/>
          <a:p>
            <a:r>
              <a:rPr lang="en-US" sz="2800" dirty="0" smtClean="0"/>
              <a:t>Updating specification to more closely match notes and requirements for these projects that have been in contracts for some time.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470" y="5308117"/>
            <a:ext cx="1386752" cy="14664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3600" y="3837123"/>
            <a:ext cx="4642174" cy="302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846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358764" cy="13208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Inlaid Pavement Markers 712</a:t>
            </a:r>
            <a:endParaRPr lang="en-US" sz="4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8870" y="2323322"/>
            <a:ext cx="8596668" cy="3617679"/>
          </a:xfrm>
        </p:spPr>
        <p:txBody>
          <a:bodyPr>
            <a:noAutofit/>
          </a:bodyPr>
          <a:lstStyle/>
          <a:p>
            <a:r>
              <a:rPr lang="en-US" sz="2800" i="1" dirty="0" smtClean="0"/>
              <a:t>Rename 712 and remove ‘Raised’ from title</a:t>
            </a:r>
          </a:p>
          <a:p>
            <a:r>
              <a:rPr lang="en-US" sz="2800" i="1" dirty="0" smtClean="0"/>
              <a:t>Add information from current notes for Inlaid pavement markers to the Standard Specification.</a:t>
            </a:r>
            <a:endParaRPr lang="en-US" sz="28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470" y="5308117"/>
            <a:ext cx="1386752" cy="146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778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358764" cy="13208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Guardrail Standards 719</a:t>
            </a:r>
            <a:endParaRPr lang="en-US" sz="4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8870" y="1930400"/>
            <a:ext cx="8596668" cy="4010601"/>
          </a:xfrm>
        </p:spPr>
        <p:txBody>
          <a:bodyPr>
            <a:noAutofit/>
          </a:bodyPr>
          <a:lstStyle/>
          <a:p>
            <a:r>
              <a:rPr lang="en-US" sz="2800" dirty="0" smtClean="0"/>
              <a:t>Changes effective 12/31/17</a:t>
            </a:r>
          </a:p>
          <a:p>
            <a:r>
              <a:rPr lang="en-US" sz="2800" dirty="0" smtClean="0"/>
              <a:t>January 2018 Supplemental</a:t>
            </a:r>
          </a:p>
          <a:p>
            <a:pPr lvl="1"/>
            <a:r>
              <a:rPr lang="en-US" sz="2800" dirty="0" smtClean="0"/>
              <a:t>31” mounting height</a:t>
            </a:r>
          </a:p>
          <a:p>
            <a:pPr lvl="1"/>
            <a:r>
              <a:rPr lang="en-US" sz="2800" dirty="0" smtClean="0"/>
              <a:t>Mid-span splice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470" y="5308117"/>
            <a:ext cx="1386752" cy="146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455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358764" cy="13208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Crash Cushions 725</a:t>
            </a:r>
            <a:endParaRPr lang="en-US" sz="4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8870" y="2090057"/>
            <a:ext cx="8596668" cy="3489649"/>
          </a:xfrm>
        </p:spPr>
        <p:txBody>
          <a:bodyPr>
            <a:noAutofit/>
          </a:bodyPr>
          <a:lstStyle/>
          <a:p>
            <a:r>
              <a:rPr lang="en-US" sz="2800" dirty="0" smtClean="0"/>
              <a:t>Removed the systems called out by name from the Specifications.  </a:t>
            </a:r>
          </a:p>
          <a:p>
            <a:r>
              <a:rPr lang="en-US" sz="2800" dirty="0" smtClean="0"/>
              <a:t>Reference to Standard Drawings 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470" y="5308117"/>
            <a:ext cx="1386752" cy="14664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93829" y="5062647"/>
            <a:ext cx="1524000" cy="171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894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358764" cy="13208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Pipe and Pipe Arches 810</a:t>
            </a:r>
            <a:endParaRPr lang="en-US" sz="4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8870" y="1930400"/>
            <a:ext cx="8596668" cy="4010601"/>
          </a:xfrm>
        </p:spPr>
        <p:txBody>
          <a:bodyPr>
            <a:noAutofit/>
          </a:bodyPr>
          <a:lstStyle/>
          <a:p>
            <a:r>
              <a:rPr lang="en-US" sz="2800" dirty="0" smtClean="0"/>
              <a:t>Pipes greater than 30” in diameter must have identifying stencil</a:t>
            </a:r>
          </a:p>
          <a:p>
            <a:pPr lvl="1"/>
            <a:r>
              <a:rPr lang="en-US" sz="2800" dirty="0" smtClean="0"/>
              <a:t>Inside wall of pipe</a:t>
            </a:r>
          </a:p>
          <a:p>
            <a:pPr lvl="1"/>
            <a:r>
              <a:rPr lang="en-US" sz="2800" dirty="0" smtClean="0"/>
              <a:t>3” stencil size</a:t>
            </a:r>
          </a:p>
          <a:p>
            <a:pPr lvl="1"/>
            <a:r>
              <a:rPr lang="en-US" sz="2800" dirty="0" smtClean="0"/>
              <a:t>Must identify class of pipe</a:t>
            </a:r>
          </a:p>
          <a:p>
            <a:pPr lvl="1"/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470" y="5308117"/>
            <a:ext cx="1386752" cy="14664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3356" y="4061268"/>
            <a:ext cx="4205676" cy="271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951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358764" cy="13208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Division 800</a:t>
            </a:r>
            <a:endParaRPr lang="en-US" sz="4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8870" y="1930400"/>
            <a:ext cx="8596668" cy="4010601"/>
          </a:xfrm>
        </p:spPr>
        <p:txBody>
          <a:bodyPr>
            <a:noAutofit/>
          </a:bodyPr>
          <a:lstStyle/>
          <a:p>
            <a:r>
              <a:rPr lang="en-US" sz="2800" dirty="0" smtClean="0"/>
              <a:t>Numerous changes and updates </a:t>
            </a:r>
          </a:p>
          <a:p>
            <a:r>
              <a:rPr lang="en-US" sz="2800" dirty="0" smtClean="0"/>
              <a:t>Contact me if you would like access to a copy of the latest Draft version of the updates.</a:t>
            </a:r>
          </a:p>
          <a:p>
            <a:r>
              <a:rPr lang="en-US" sz="2800" dirty="0" smtClean="0">
                <a:hlinkClick r:id="rId3"/>
              </a:rPr>
              <a:t>Matt.looney@ky.gov</a:t>
            </a:r>
            <a:endParaRPr lang="en-US" sz="2800" dirty="0" smtClean="0"/>
          </a:p>
          <a:p>
            <a:r>
              <a:rPr lang="en-US" sz="2800" dirty="0" smtClean="0"/>
              <a:t>(502) 782-5151 </a:t>
            </a:r>
          </a:p>
          <a:p>
            <a:pPr lvl="1"/>
            <a:r>
              <a:rPr lang="en-US" sz="2600" i="1" dirty="0" smtClean="0"/>
              <a:t>(email is more reliable to actually find me)</a:t>
            </a:r>
            <a:endParaRPr lang="en-US" sz="26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470" y="5308117"/>
            <a:ext cx="1386752" cy="146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045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358764" cy="1320800"/>
          </a:xfrm>
        </p:spPr>
        <p:txBody>
          <a:bodyPr>
            <a:normAutofit/>
          </a:bodyPr>
          <a:lstStyle/>
          <a:p>
            <a:pPr algn="ctr"/>
            <a:r>
              <a:rPr lang="en-US" sz="6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  <a:endParaRPr lang="en-US" sz="6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470" y="5308117"/>
            <a:ext cx="1386752" cy="14664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9222" y="2130500"/>
            <a:ext cx="4210342" cy="31776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7269" y="3257633"/>
            <a:ext cx="4244780" cy="317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072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Overall Schedule?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Originally hoped to be published for use in all Lettings in 2018.</a:t>
            </a:r>
          </a:p>
          <a:p>
            <a:r>
              <a:rPr lang="en-US" sz="2800" dirty="0" smtClean="0"/>
              <a:t>KAR revisions (claims)</a:t>
            </a:r>
          </a:p>
          <a:p>
            <a:r>
              <a:rPr lang="en-US" sz="2800" dirty="0" smtClean="0"/>
              <a:t>Some edits took more time than anticipated to complete</a:t>
            </a:r>
          </a:p>
          <a:p>
            <a:pPr lvl="1"/>
            <a:r>
              <a:rPr lang="en-US" sz="2800" dirty="0" smtClean="0"/>
              <a:t>Get it right vs. Get it done….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5923" y="5391510"/>
            <a:ext cx="1386752" cy="146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046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Overall Schedule?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990" y="5391510"/>
            <a:ext cx="1386752" cy="14664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4742" y="1629355"/>
            <a:ext cx="6915150" cy="46063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28585" y="5090427"/>
            <a:ext cx="2069531" cy="155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645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presentation….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13457"/>
            <a:ext cx="8596668" cy="5031948"/>
          </a:xfrm>
        </p:spPr>
        <p:txBody>
          <a:bodyPr/>
          <a:lstStyle/>
          <a:p>
            <a:r>
              <a:rPr lang="en-US" sz="2800" dirty="0" smtClean="0"/>
              <a:t>Focus on revisions that will affect the day to day life for a Section Office.</a:t>
            </a:r>
          </a:p>
          <a:p>
            <a:r>
              <a:rPr lang="en-US" sz="2800" dirty="0" smtClean="0"/>
              <a:t>Overrun/Underrun Section </a:t>
            </a:r>
            <a:r>
              <a:rPr lang="en-US" sz="2800" u="sng" dirty="0" smtClean="0"/>
              <a:t>104</a:t>
            </a:r>
          </a:p>
          <a:p>
            <a:r>
              <a:rPr lang="en-US" sz="2800" dirty="0" smtClean="0"/>
              <a:t>Claims </a:t>
            </a:r>
            <a:r>
              <a:rPr lang="en-US" sz="2800" u="sng" dirty="0" smtClean="0"/>
              <a:t>105.13</a:t>
            </a:r>
            <a:r>
              <a:rPr lang="en-US" sz="2800" dirty="0" smtClean="0"/>
              <a:t> </a:t>
            </a:r>
            <a:r>
              <a:rPr lang="en-US" sz="2800" b="1" i="1" dirty="0" smtClean="0"/>
              <a:t>(major revision)</a:t>
            </a:r>
          </a:p>
          <a:p>
            <a:r>
              <a:rPr lang="en-US" sz="2800" dirty="0" smtClean="0"/>
              <a:t>Use of Explosives </a:t>
            </a:r>
            <a:r>
              <a:rPr lang="en-US" sz="2800" u="sng" dirty="0" smtClean="0"/>
              <a:t>107.11</a:t>
            </a:r>
          </a:p>
          <a:p>
            <a:r>
              <a:rPr lang="en-US" sz="2800" dirty="0" smtClean="0"/>
              <a:t>Fuel Adjustment </a:t>
            </a:r>
            <a:r>
              <a:rPr lang="en-US" sz="2800" u="sng" dirty="0" smtClean="0"/>
              <a:t>109.07.02</a:t>
            </a:r>
          </a:p>
          <a:p>
            <a:r>
              <a:rPr lang="en-US" sz="2800" dirty="0" smtClean="0"/>
              <a:t>Demobilization schedule </a:t>
            </a:r>
            <a:r>
              <a:rPr lang="en-US" sz="2800" u="sng" dirty="0" smtClean="0"/>
              <a:t>110.04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0167" y="5391510"/>
            <a:ext cx="1386752" cy="146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98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presentation (cont.)….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307119"/>
          </a:xfrm>
        </p:spPr>
        <p:txBody>
          <a:bodyPr/>
          <a:lstStyle/>
          <a:p>
            <a:r>
              <a:rPr lang="en-US" sz="2800" dirty="0" smtClean="0"/>
              <a:t>Asphalt Material for Tack as a Pay item </a:t>
            </a:r>
            <a:r>
              <a:rPr lang="en-US" sz="2800" u="sng" dirty="0" smtClean="0"/>
              <a:t>406</a:t>
            </a:r>
          </a:p>
          <a:p>
            <a:r>
              <a:rPr lang="en-US" sz="2800" dirty="0" smtClean="0"/>
              <a:t>Microsurfacing </a:t>
            </a:r>
            <a:r>
              <a:rPr lang="en-US" sz="2800" u="sng" dirty="0" smtClean="0"/>
              <a:t>413</a:t>
            </a:r>
            <a:r>
              <a:rPr lang="en-US" sz="2800" dirty="0" smtClean="0"/>
              <a:t> (new section)</a:t>
            </a:r>
          </a:p>
          <a:p>
            <a:r>
              <a:rPr lang="en-US" sz="2800" dirty="0" smtClean="0"/>
              <a:t>Dowel Bar and Tie Bar Placement (JPC) </a:t>
            </a:r>
            <a:r>
              <a:rPr lang="en-US" sz="2800" u="sng" dirty="0" smtClean="0"/>
              <a:t>502</a:t>
            </a:r>
          </a:p>
          <a:p>
            <a:pPr lvl="1"/>
            <a:r>
              <a:rPr lang="en-US" sz="2600" i="1" dirty="0" smtClean="0"/>
              <a:t>Formerly JPC 24/48/72</a:t>
            </a:r>
          </a:p>
          <a:p>
            <a:r>
              <a:rPr lang="en-US" sz="2800" dirty="0" smtClean="0"/>
              <a:t>Concrete changes in table </a:t>
            </a:r>
            <a:r>
              <a:rPr lang="en-US" sz="2800" u="sng" dirty="0" smtClean="0"/>
              <a:t>601.03.03</a:t>
            </a:r>
          </a:p>
          <a:p>
            <a:endParaRPr lang="en-US" sz="2600" u="sng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0167" y="5391510"/>
            <a:ext cx="1386752" cy="146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413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presentation (cont. (cont.))….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13457"/>
            <a:ext cx="8596668" cy="4586127"/>
          </a:xfrm>
        </p:spPr>
        <p:txBody>
          <a:bodyPr/>
          <a:lstStyle/>
          <a:p>
            <a:endParaRPr lang="en-US" sz="2600" u="sng" dirty="0" smtClean="0"/>
          </a:p>
          <a:p>
            <a:r>
              <a:rPr lang="en-US" sz="2800" dirty="0" smtClean="0"/>
              <a:t>Complete rewrite of Bearing Piles </a:t>
            </a:r>
            <a:r>
              <a:rPr lang="en-US" sz="2800" u="sng" dirty="0" smtClean="0"/>
              <a:t>604</a:t>
            </a:r>
          </a:p>
          <a:p>
            <a:r>
              <a:rPr lang="en-US" sz="2800" dirty="0" smtClean="0"/>
              <a:t>Major revision to Maintenance Cleaning and Painting of Steel Bridges </a:t>
            </a:r>
            <a:r>
              <a:rPr lang="en-US" sz="2800" u="sng" dirty="0" smtClean="0"/>
              <a:t>614</a:t>
            </a:r>
          </a:p>
          <a:p>
            <a:r>
              <a:rPr lang="en-US" sz="2800" dirty="0" smtClean="0"/>
              <a:t>Add Inlaid Pavement Markers </a:t>
            </a:r>
            <a:r>
              <a:rPr lang="en-US" sz="2800" u="sng" dirty="0" smtClean="0"/>
              <a:t>712</a:t>
            </a:r>
          </a:p>
          <a:p>
            <a:r>
              <a:rPr lang="en-US" sz="2800" dirty="0" smtClean="0"/>
              <a:t>Roadway Lighting &amp; Signal Systems </a:t>
            </a:r>
            <a:r>
              <a:rPr lang="en-US" sz="2800" u="sng" dirty="0" smtClean="0"/>
              <a:t>716</a:t>
            </a:r>
            <a:r>
              <a:rPr lang="en-US" sz="2800" dirty="0"/>
              <a:t>,</a:t>
            </a:r>
            <a:r>
              <a:rPr lang="en-US" sz="2800" dirty="0" smtClean="0"/>
              <a:t> </a:t>
            </a:r>
            <a:r>
              <a:rPr lang="en-US" sz="2800" u="sng" dirty="0" smtClean="0"/>
              <a:t>723</a:t>
            </a:r>
            <a:r>
              <a:rPr lang="en-US" sz="2800" dirty="0" smtClean="0"/>
              <a:t>, </a:t>
            </a:r>
            <a:r>
              <a:rPr lang="en-US" sz="2800" u="sng" dirty="0" smtClean="0"/>
              <a:t>834</a:t>
            </a:r>
            <a:r>
              <a:rPr lang="en-US" sz="2800" dirty="0" smtClean="0"/>
              <a:t>,</a:t>
            </a:r>
            <a:r>
              <a:rPr lang="en-US" sz="2800" u="sng" dirty="0" smtClean="0"/>
              <a:t> 835</a:t>
            </a:r>
            <a:endParaRPr lang="en-US" sz="2800" i="1" u="sng" dirty="0" smtClean="0"/>
          </a:p>
          <a:p>
            <a:pPr lvl="1"/>
            <a:r>
              <a:rPr lang="en-US" sz="2600" dirty="0" smtClean="0"/>
              <a:t>Major revisions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0167" y="5391510"/>
            <a:ext cx="1386752" cy="146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58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presentation (cont.</a:t>
            </a:r>
            <a:r>
              <a:rPr lang="en-US" sz="4000" b="1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)….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13457"/>
            <a:ext cx="8596668" cy="4307119"/>
          </a:xfrm>
        </p:spPr>
        <p:txBody>
          <a:bodyPr/>
          <a:lstStyle/>
          <a:p>
            <a:endParaRPr lang="en-US" sz="2600" u="sng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0167" y="5391510"/>
            <a:ext cx="1386752" cy="146649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829734" y="1565857"/>
            <a:ext cx="8596668" cy="4307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600" u="sng" dirty="0" smtClean="0"/>
          </a:p>
          <a:p>
            <a:r>
              <a:rPr lang="en-US" sz="2800" dirty="0" smtClean="0"/>
              <a:t>New MASH Guardrail </a:t>
            </a:r>
            <a:r>
              <a:rPr lang="en-US" sz="2800" u="sng" dirty="0" smtClean="0"/>
              <a:t>719</a:t>
            </a:r>
            <a:r>
              <a:rPr lang="en-US" sz="2800" dirty="0" smtClean="0"/>
              <a:t> </a:t>
            </a:r>
            <a:r>
              <a:rPr lang="en-US" sz="2800" i="1" dirty="0" smtClean="0"/>
              <a:t>(January 2018)</a:t>
            </a:r>
          </a:p>
          <a:p>
            <a:r>
              <a:rPr lang="en-US" sz="2800" dirty="0" smtClean="0"/>
              <a:t>Crash Cushions </a:t>
            </a:r>
            <a:r>
              <a:rPr lang="en-US" sz="2800" u="sng" dirty="0" smtClean="0"/>
              <a:t>725</a:t>
            </a:r>
          </a:p>
          <a:p>
            <a:r>
              <a:rPr lang="en-US" sz="2800" dirty="0" smtClean="0"/>
              <a:t>Pipe </a:t>
            </a:r>
            <a:r>
              <a:rPr lang="en-US" sz="2800" u="sng" dirty="0" smtClean="0"/>
              <a:t>810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 marL="457200" lvl="1" indent="0">
              <a:buFont typeface="Wingdings 3" charset="2"/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6783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Overrun/Underrun Section 104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00809"/>
            <a:ext cx="8596668" cy="388153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Adding option to adjust minor item pricing if final quantity is at least 200% above original contract quantity.</a:t>
            </a:r>
          </a:p>
          <a:p>
            <a:r>
              <a:rPr lang="en-US" sz="2800" dirty="0" smtClean="0"/>
              <a:t>Excessive underrun formula calculated based on Original Contract Quantity.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2763" y="5308117"/>
            <a:ext cx="1386752" cy="146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347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12CC86BF0B59418A9A28F148D04210" ma:contentTypeVersion="1" ma:contentTypeDescription="Create a new document." ma:contentTypeScope="" ma:versionID="bae938c8099f2e511549e868f79fe92a">
  <xsd:schema xmlns:xsd="http://www.w3.org/2001/XMLSchema" xmlns:xs="http://www.w3.org/2001/XMLSchema" xmlns:p="http://schemas.microsoft.com/office/2006/metadata/properties" xmlns:ns2="73650535-4fd3-406b-a6c4-eaed906392d4" targetNamespace="http://schemas.microsoft.com/office/2006/metadata/properties" ma:root="true" ma:fieldsID="f26618319de0826ac14b9e3d876d0433" ns2:_="">
    <xsd:import namespace="73650535-4fd3-406b-a6c4-eaed906392d4"/>
    <xsd:element name="properties">
      <xsd:complexType>
        <xsd:sequence>
          <xsd:element name="documentManagement">
            <xsd:complexType>
              <xsd:all>
                <xsd:element ref="ns2:Ye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650535-4fd3-406b-a6c4-eaed906392d4" elementFormDefault="qualified">
    <xsd:import namespace="http://schemas.microsoft.com/office/2006/documentManagement/types"/>
    <xsd:import namespace="http://schemas.microsoft.com/office/infopath/2007/PartnerControls"/>
    <xsd:element name="Year" ma:index="8" nillable="true" ma:displayName="Year" ma:internalName="Yea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73650535-4fd3-406b-a6c4-eaed906392d4">2018</Year>
  </documentManagement>
</p:properties>
</file>

<file path=customXml/itemProps1.xml><?xml version="1.0" encoding="utf-8"?>
<ds:datastoreItem xmlns:ds="http://schemas.openxmlformats.org/officeDocument/2006/customXml" ds:itemID="{FD31401B-EB76-4AA7-9A87-37F3A5995F33}"/>
</file>

<file path=customXml/itemProps2.xml><?xml version="1.0" encoding="utf-8"?>
<ds:datastoreItem xmlns:ds="http://schemas.openxmlformats.org/officeDocument/2006/customXml" ds:itemID="{CF2E3666-36A2-4641-AB31-EE693D4D7062}"/>
</file>

<file path=customXml/itemProps3.xml><?xml version="1.0" encoding="utf-8"?>
<ds:datastoreItem xmlns:ds="http://schemas.openxmlformats.org/officeDocument/2006/customXml" ds:itemID="{0B79E897-2DD8-4AD1-8274-F6EE087B51D7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937</TotalTime>
  <Words>912</Words>
  <Application>Microsoft Office PowerPoint</Application>
  <PresentationFormat>Custom</PresentationFormat>
  <Paragraphs>180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Facet</vt:lpstr>
      <vt:lpstr>Standard Specification update</vt:lpstr>
      <vt:lpstr>Division Committee Chairs</vt:lpstr>
      <vt:lpstr>Overall Schedule?</vt:lpstr>
      <vt:lpstr>Overall Schedule?</vt:lpstr>
      <vt:lpstr>This presentation….</vt:lpstr>
      <vt:lpstr>This presentation (cont.)….</vt:lpstr>
      <vt:lpstr>This presentation (cont. (cont.))….</vt:lpstr>
      <vt:lpstr>This presentation (cont.3)….</vt:lpstr>
      <vt:lpstr>Overrun/Underrun Section 104</vt:lpstr>
      <vt:lpstr>Claims 105.13 (major revision)</vt:lpstr>
      <vt:lpstr>Claims 105.13 (cont.)</vt:lpstr>
      <vt:lpstr>Claims 105.13 (cont.)</vt:lpstr>
      <vt:lpstr>Use of Explosives 107.11</vt:lpstr>
      <vt:lpstr>Fuel Adjustment 109.07.02</vt:lpstr>
      <vt:lpstr>Demobilization Schedule 110.04</vt:lpstr>
      <vt:lpstr>Flashback to a simpler time…..</vt:lpstr>
      <vt:lpstr>Asphalt Material for Tack as Pay 406</vt:lpstr>
      <vt:lpstr>Microsurfacing 413 (new section)</vt:lpstr>
      <vt:lpstr>Dowel Bar and Tie Bar Placement  (new subject for Section 502)</vt:lpstr>
      <vt:lpstr>Changes to concrete table in   Section 601.03.03</vt:lpstr>
      <vt:lpstr>Bearing Piles 604</vt:lpstr>
      <vt:lpstr>Maintenance Cleaning and Painting of Steel Bridges 614</vt:lpstr>
      <vt:lpstr>Inlaid Pavement Markers 712</vt:lpstr>
      <vt:lpstr>New Guardrail Standards 719</vt:lpstr>
      <vt:lpstr>Crash Cushions 725</vt:lpstr>
      <vt:lpstr>Pipe and Pipe Arches 810</vt:lpstr>
      <vt:lpstr>Division 800</vt:lpstr>
      <vt:lpstr>THANK YOU!</vt:lpstr>
    </vt:vector>
  </TitlesOfParts>
  <Company>Commonwealth of Kentucky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Specification update</dc:title>
  <dc:creator>Looney, Matt M (KYTC)</dc:creator>
  <cp:lastModifiedBy>Matt</cp:lastModifiedBy>
  <cp:revision>54</cp:revision>
  <cp:lastPrinted>2018-02-01T18:53:10Z</cp:lastPrinted>
  <dcterms:created xsi:type="dcterms:W3CDTF">2018-01-30T16:34:53Z</dcterms:created>
  <dcterms:modified xsi:type="dcterms:W3CDTF">2018-02-02T23:55:49Z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0x0101002212CC86BF0B59418A9A28F148D04210</vt:lpwstr>
  </property>
</Properties>
</file>